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71" r:id="rId12"/>
    <p:sldId id="269" r:id="rId13"/>
    <p:sldId id="270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6"/>
  </p:normalViewPr>
  <p:slideViewPr>
    <p:cSldViewPr snapToGrid="0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5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3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1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5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6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5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5HfoIvtdgVVXAEdpkW0OlIObgcDKhTPFie5fdUspANM/ed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13ED7-DFC2-F764-C012-ADEB8244C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9" r="17059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3722-E490-9850-6EE4-89B5D9E33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400" b="1" i="0" u="none" strike="noStrike">
                <a:effectLst/>
                <a:latin typeface="Raleway" pitchFamily="2" charset="77"/>
              </a:rPr>
              <a:t>Predicting future outcomes for Turtle Games </a:t>
            </a:r>
            <a:br>
              <a:rPr lang="en-GB" sz="3400" b="1" i="0" u="none" strike="noStrike">
                <a:effectLst/>
                <a:latin typeface="Raleway" pitchFamily="2" charset="77"/>
              </a:rPr>
            </a:br>
            <a:r>
              <a:rPr lang="en-GB" sz="3400" b="1" i="0" u="none" strike="noStrike">
                <a:effectLst/>
                <a:latin typeface="Raleway" pitchFamily="2" charset="77"/>
              </a:rPr>
              <a:t>with Python and R</a:t>
            </a:r>
            <a:br>
              <a:rPr lang="en-GB" sz="3400" b="0">
                <a:effectLst/>
              </a:rPr>
            </a:br>
            <a:br>
              <a:rPr lang="en-GB" sz="3400"/>
            </a:br>
            <a:endParaRPr lang="en-DE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0E6DC-2EA2-E138-AD07-6C29FFEFD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GB" sz="2000" b="1" i="0" u="none" strike="noStrike">
                <a:effectLst/>
                <a:latin typeface="Raleway" pitchFamily="2" charset="77"/>
              </a:rPr>
              <a:t>by Aleksandra Koerkemeier</a:t>
            </a:r>
            <a:endParaRPr lang="en-DE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5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Recommendations: publishers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dirty="0"/>
              <a:t>Highest seller for Turtle Games is by far Nintendo.</a:t>
            </a:r>
          </a:p>
          <a:p>
            <a:pPr marL="0" indent="0">
              <a:buNone/>
            </a:pPr>
            <a:r>
              <a:rPr lang="en-GB" sz="1700" dirty="0"/>
              <a:t>I would recommend </a:t>
            </a:r>
            <a:r>
              <a:rPr lang="en-GB" sz="1700" b="1" dirty="0"/>
              <a:t>looking into product range offered from Sony </a:t>
            </a:r>
            <a:r>
              <a:rPr lang="en-GB" sz="1700" dirty="0"/>
              <a:t>to maximise earning.</a:t>
            </a:r>
          </a:p>
          <a:p>
            <a:pPr marL="0" indent="0">
              <a:buNone/>
            </a:pPr>
            <a:r>
              <a:rPr lang="en-GB" sz="1700" dirty="0"/>
              <a:t>Turtle Games should also consider </a:t>
            </a:r>
            <a:r>
              <a:rPr lang="en-GB" sz="1700" b="1" dirty="0"/>
              <a:t>introducing </a:t>
            </a:r>
            <a:r>
              <a:rPr lang="en-GB" sz="1700" b="1" dirty="0" err="1"/>
              <a:t>Tencenet</a:t>
            </a:r>
            <a:r>
              <a:rPr lang="en-GB" sz="1700" b="1" dirty="0"/>
              <a:t> Games </a:t>
            </a:r>
            <a:r>
              <a:rPr lang="en-GB" sz="1700" dirty="0"/>
              <a:t>products into their offer.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035B2F0-6D41-E04B-E58B-542EDD13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0" y="1114367"/>
            <a:ext cx="6508780" cy="247241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9D2AE55-F382-E85F-F8D7-02F2B23ED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37" y="3892647"/>
            <a:ext cx="6083359" cy="1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Recommendations: best-sellers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8776B60-E8C4-302D-4A8C-CDFD82C9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008" y="643603"/>
            <a:ext cx="4229773" cy="2210055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/>
              <a:t>The most popular game type is a shooter game.</a:t>
            </a:r>
          </a:p>
          <a:p>
            <a:pPr marL="0" indent="0">
              <a:buNone/>
            </a:pPr>
            <a:r>
              <a:rPr lang="en-GB" sz="1800"/>
              <a:t>Analysis has also shown three most sold products: 107 (sports game released by Nintendo for Wii), 515 (action game for PS3 released by Take-Two Interactive) and 123 (Nintendo game sold for DS marked as miscellaneous).</a:t>
            </a:r>
          </a:p>
          <a:p>
            <a:pPr marL="0" indent="0">
              <a:buNone/>
            </a:pPr>
            <a:r>
              <a:rPr lang="en-GB" sz="1800"/>
              <a:t>That information could feed into </a:t>
            </a:r>
            <a:r>
              <a:rPr lang="en-GB" sz="1800" b="1"/>
              <a:t>Cyber Month and Christmas marketing campaigns</a:t>
            </a:r>
            <a:r>
              <a:rPr lang="en-GB" sz="1800"/>
              <a:t>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49258A0-5386-5EC5-7052-F685CDC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008" y="3714281"/>
            <a:ext cx="4229773" cy="20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Recommendations: market focus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/>
              <a:t>Finally, the research has identified that there is a strong correlation between North American sales and global sales. </a:t>
            </a:r>
            <a:r>
              <a:rPr lang="en-GB" sz="1800" b="1"/>
              <a:t>Focusing marketing spending in the US should result in a higher ROI</a:t>
            </a:r>
            <a:r>
              <a:rPr lang="en-GB" sz="1800"/>
              <a:t>.</a:t>
            </a:r>
          </a:p>
          <a:p>
            <a:pPr marL="0" indent="0">
              <a:buNone/>
            </a:pPr>
            <a:r>
              <a:rPr lang="en-GB" sz="1800"/>
              <a:t>Turtle Games could also consider market </a:t>
            </a:r>
            <a:r>
              <a:rPr lang="en-GB" sz="1800" b="1"/>
              <a:t>expansion to China </a:t>
            </a:r>
            <a:r>
              <a:rPr lang="en-GB" sz="1800"/>
              <a:t>and </a:t>
            </a:r>
            <a:r>
              <a:rPr lang="en-GB" sz="1800" b="1"/>
              <a:t>German-centric campaign</a:t>
            </a:r>
            <a:r>
              <a:rPr lang="en-GB" sz="1800"/>
              <a:t> to boost European sales.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FF6588F-1863-9FE0-2C43-1C4BB9B3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94" y="398165"/>
            <a:ext cx="4868812" cy="303083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9FB38C8-FA44-3EBC-D457-5A4A43CD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19" y="3429000"/>
            <a:ext cx="50800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58147-02DD-67F9-BAAB-91075C9F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  <a:t>Thank you for your attention.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7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58147-02DD-67F9-BAAB-91075C9F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  <a:t>Turtle Games has a business objective of </a:t>
            </a:r>
            <a:br>
              <a:rPr lang="en-GB" sz="2400" b="0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</a:br>
            <a:r>
              <a:rPr lang="en-GB" sz="2400" b="1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  <a:t>improving overall sales performance </a:t>
            </a:r>
            <a:br>
              <a:rPr lang="en-GB" sz="2400" b="1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</a:br>
            <a:r>
              <a:rPr lang="en-GB" sz="2400" b="0" i="0" u="none" strike="noStrike" dirty="0">
                <a:solidFill>
                  <a:srgbClr val="393D3E"/>
                </a:solidFill>
                <a:effectLst/>
                <a:latin typeface="Raleway" pitchFamily="2" charset="77"/>
              </a:rPr>
              <a:t>by utilising customer trends.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45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CC23C-00F6-74A4-F1A6-69A7C5F8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83169"/>
            <a:ext cx="4068849" cy="4148586"/>
          </a:xfrm>
        </p:spPr>
        <p:txBody>
          <a:bodyPr anchor="t">
            <a:normAutofit/>
          </a:bodyPr>
          <a:lstStyle/>
          <a:p>
            <a:r>
              <a:rPr lang="en-DE" sz="4800" dirty="0"/>
              <a:t>Data</a:t>
            </a:r>
            <a:br>
              <a:rPr lang="en-DE" sz="4800" dirty="0"/>
            </a:br>
            <a:r>
              <a:rPr lang="en-DE" sz="4800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4918-C015-FCC2-2A2A-214A9FE3E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/>
              <a:t>In </a:t>
            </a:r>
            <a:r>
              <a:rPr lang="en-DE" sz="2000" dirty="0">
                <a:hlinkClick r:id="rId2"/>
              </a:rPr>
              <a:t>my report </a:t>
            </a:r>
            <a:r>
              <a:rPr lang="en-DE" sz="2000" dirty="0"/>
              <a:t>I have detailed:</a:t>
            </a:r>
          </a:p>
          <a:p>
            <a:r>
              <a:rPr lang="en-DE" sz="2000" dirty="0"/>
              <a:t>Main stakeholder questions</a:t>
            </a:r>
          </a:p>
          <a:p>
            <a:r>
              <a:rPr lang="en-DE" sz="2000" dirty="0"/>
              <a:t>Available data</a:t>
            </a:r>
          </a:p>
          <a:p>
            <a:r>
              <a:rPr lang="en-DE" sz="2000" dirty="0"/>
              <a:t>Steps taken in analysis (Python notebook and R scrip are both available)</a:t>
            </a:r>
          </a:p>
          <a:p>
            <a:r>
              <a:rPr lang="en-DE" sz="2000" dirty="0"/>
              <a:t>Uncovered information in terms of the customer persona and 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42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Recommendations: age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According to Statista there will be </a:t>
            </a:r>
            <a:r>
              <a:rPr lang="en-GB" sz="1800" b="1" dirty="0"/>
              <a:t>3.3 billion players </a:t>
            </a:r>
            <a:r>
              <a:rPr lang="en-GB" sz="1800" dirty="0"/>
              <a:t>worldwide until 2024.</a:t>
            </a:r>
            <a:endParaRPr lang="en-GB" sz="1800"/>
          </a:p>
          <a:p>
            <a:pPr marL="0" indent="0">
              <a:buNone/>
            </a:pPr>
            <a:r>
              <a:rPr lang="en-GB" sz="1800" dirty="0"/>
              <a:t>According to research conducted by </a:t>
            </a:r>
            <a:r>
              <a:rPr lang="en-GB" sz="1800"/>
              <a:t>GameSparks</a:t>
            </a:r>
            <a:r>
              <a:rPr lang="en-GB" sz="1800" dirty="0"/>
              <a:t> average gamer age is around 35.</a:t>
            </a:r>
            <a:endParaRPr lang="en-GB" sz="1800"/>
          </a:p>
          <a:p>
            <a:pPr marL="0" indent="0">
              <a:buNone/>
            </a:pPr>
            <a:r>
              <a:rPr lang="en-GB" sz="1800" dirty="0"/>
              <a:t>Look into Turtle Games data shows that male and female buyers between 30-45 are the perfect target audience.</a:t>
            </a:r>
            <a:endParaRPr lang="en-GB" sz="1800"/>
          </a:p>
          <a:p>
            <a:pPr marL="0" indent="0">
              <a:buNone/>
            </a:pPr>
            <a:r>
              <a:rPr lang="en-GB" sz="1800" dirty="0"/>
              <a:t>This can be used to </a:t>
            </a:r>
            <a:r>
              <a:rPr lang="en-GB" sz="1800" b="1" dirty="0"/>
              <a:t>better target all digital marketing campaigns</a:t>
            </a:r>
            <a:r>
              <a:rPr lang="en-GB" sz="1800" dirty="0"/>
              <a:t>.</a:t>
            </a:r>
            <a:endParaRPr lang="en-GB" sz="180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25D994C-505C-F094-ADAA-5D914404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46" y="517600"/>
            <a:ext cx="4406748" cy="27432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9E054B-B32E-EB07-DE76-6CEF2210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817780"/>
            <a:ext cx="5138928" cy="19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Recommendations: gender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For Turtle Games female audience is bigger than male audience.</a:t>
            </a:r>
          </a:p>
          <a:p>
            <a:pPr marL="0" indent="0">
              <a:buNone/>
            </a:pPr>
            <a:r>
              <a:rPr lang="en-GB" sz="1800" dirty="0"/>
              <a:t>That is confirmed by a global trend (after Wikipedia) where gender split is 50-50.</a:t>
            </a:r>
          </a:p>
          <a:p>
            <a:pPr marL="0" indent="0">
              <a:buNone/>
            </a:pPr>
            <a:r>
              <a:rPr lang="en-GB" sz="1800" dirty="0"/>
              <a:t>This information can be used to conduct </a:t>
            </a:r>
            <a:r>
              <a:rPr lang="en-GB" sz="1800" b="1" dirty="0"/>
              <a:t>further research on channels where female users can be best reached by ads </a:t>
            </a:r>
            <a:r>
              <a:rPr lang="en-GB" sz="1800" dirty="0"/>
              <a:t>to monetise on that trend.</a:t>
            </a: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270868F2-13BB-BBB0-B107-6136D679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93" y="762244"/>
            <a:ext cx="5185156" cy="2882212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0A9324-651D-7DA0-6816-DB6C5405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53" y="3787406"/>
            <a:ext cx="5757295" cy="26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Freeform: Shape 7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Freeform: Shape 7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/>
              <a:t>Recommendations: loyalty points</a:t>
            </a:r>
            <a:endParaRPr lang="en-US" sz="34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There is a correlation between loyalty points and the spending score of a customer.</a:t>
            </a:r>
          </a:p>
          <a:p>
            <a:pPr marL="0" indent="0">
              <a:buNone/>
            </a:pPr>
            <a:r>
              <a:rPr lang="en-GB" sz="1800" dirty="0"/>
              <a:t>It also appears that the holders of a majority of loyalty points are high earners.</a:t>
            </a:r>
          </a:p>
          <a:p>
            <a:pPr marL="0" indent="0">
              <a:buNone/>
            </a:pPr>
            <a:r>
              <a:rPr lang="en-GB" sz="1800" dirty="0"/>
              <a:t>If one doesn’t exist already</a:t>
            </a:r>
            <a:r>
              <a:rPr lang="en-GB" sz="1800" b="1" dirty="0"/>
              <a:t>, introducing a loyalty program </a:t>
            </a:r>
            <a:r>
              <a:rPr lang="en-GB" sz="1800" dirty="0"/>
              <a:t>is a good idea.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A66B683D-C497-0767-58A2-00243464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13" y="517600"/>
            <a:ext cx="3539613" cy="274320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0195611-65E2-C0EB-C00B-DC5998DF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07" y="3429000"/>
            <a:ext cx="37070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0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B6153-CBAE-69CA-23B8-D2515BF6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Scatter plots: loyalty points and spending score</a:t>
            </a:r>
            <a:endParaRPr lang="en-US" sz="2800" dirty="0"/>
          </a:p>
        </p:txBody>
      </p:sp>
      <p:sp>
        <p:nvSpPr>
          <p:cNvPr id="39" name="Rectangle: Rounded Corners 3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34CA485-A775-4479-1B81-C2B5BD19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431955"/>
            <a:ext cx="5596128" cy="3511569"/>
          </a:xfrm>
          <a:prstGeom prst="rect">
            <a:avLst/>
          </a:prstGeo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FE63A1AE-0059-8953-0ED1-09A6AF6A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445946"/>
            <a:ext cx="5596128" cy="348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" name="Freeform: Shape 9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8" name="Freeform: Shape 9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Recommendations: market segmentation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/>
              <a:t>Market segmentation with k-means can inform </a:t>
            </a:r>
            <a:r>
              <a:rPr lang="en-GB" sz="1700" b="1" dirty="0"/>
              <a:t>customised email marketing efforts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dirty="0"/>
              <a:t>Segment no 3: high earners with a hight spending score can be reached with premium offers.</a:t>
            </a:r>
          </a:p>
          <a:p>
            <a:pPr marL="0" indent="0">
              <a:buNone/>
            </a:pPr>
            <a:r>
              <a:rPr lang="en-GB" sz="1700" dirty="0"/>
              <a:t>Segment no 2: high earners with a low spending score can be activated with discounts.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B37C544-48CD-F578-60CA-2A74CAAA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216685"/>
            <a:ext cx="6921940" cy="45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8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08FA-E5EC-0533-0955-DB50C2B1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/>
              <a:t>Recommendations: sentiment analysis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EA6469-091D-2CC6-CA23-5253EC9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/>
              <a:t>Turtle Games can utilise sentiment analysis to </a:t>
            </a:r>
            <a:r>
              <a:rPr lang="en-GB" sz="1700" b="1"/>
              <a:t>identify highly satisfied users</a:t>
            </a:r>
            <a:r>
              <a:rPr lang="en-GB" sz="1700"/>
              <a:t> and offer them loyalty programs.</a:t>
            </a:r>
          </a:p>
          <a:p>
            <a:pPr marL="0" indent="0">
              <a:buNone/>
            </a:pPr>
            <a:r>
              <a:rPr lang="en-GB" sz="1700"/>
              <a:t>As for negative feedback that should be addressed as well in an effort to </a:t>
            </a:r>
            <a:r>
              <a:rPr lang="en-GB" sz="1700" b="1"/>
              <a:t>avoid churn</a:t>
            </a:r>
            <a:r>
              <a:rPr lang="en-GB" sz="1700"/>
              <a:t>. </a:t>
            </a:r>
          </a:p>
          <a:p>
            <a:pPr marL="0" indent="0">
              <a:buNone/>
            </a:pPr>
            <a:r>
              <a:rPr lang="en-GB" sz="1700"/>
              <a:t>On top of that relevant content could be identified by </a:t>
            </a:r>
            <a:r>
              <a:rPr lang="en-GB" sz="1700" b="1"/>
              <a:t>regular analyse a set of keywords.</a:t>
            </a:r>
            <a:endParaRPr lang="en-GB" sz="170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6576F85-390E-61FB-8A4F-439DB1F8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549702"/>
            <a:ext cx="6440424" cy="37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0813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6E8"/>
      </a:lt2>
      <a:accent1>
        <a:srgbClr val="C89785"/>
      </a:accent1>
      <a:accent2>
        <a:srgbClr val="B59F6F"/>
      </a:accent2>
      <a:accent3>
        <a:srgbClr val="A2A776"/>
      </a:accent3>
      <a:accent4>
        <a:srgbClr val="8AAC6A"/>
      </a:accent4>
      <a:accent5>
        <a:srgbClr val="7CAF78"/>
      </a:accent5>
      <a:accent6>
        <a:srgbClr val="6DB285"/>
      </a:accent6>
      <a:hlink>
        <a:srgbClr val="5D8A9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520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Raleway</vt:lpstr>
      <vt:lpstr>AccentBoxVTI</vt:lpstr>
      <vt:lpstr>Predicting future outcomes for Turtle Games  with Python and R  </vt:lpstr>
      <vt:lpstr>Turtle Games has a business objective of  improving overall sales performance  by utilising customer trends.</vt:lpstr>
      <vt:lpstr>Data analysis</vt:lpstr>
      <vt:lpstr>Recommendations: age</vt:lpstr>
      <vt:lpstr>Recommendations: gender</vt:lpstr>
      <vt:lpstr>Recommendations: loyalty points</vt:lpstr>
      <vt:lpstr>Scatter plots: loyalty points and spending score</vt:lpstr>
      <vt:lpstr>Recommendations: market segmentation</vt:lpstr>
      <vt:lpstr>Recommendations: sentiment analysis</vt:lpstr>
      <vt:lpstr>Recommendations: publishers</vt:lpstr>
      <vt:lpstr>Recommendations: best-sellers</vt:lpstr>
      <vt:lpstr>Recommendations: market focus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future outcomes for Turtle Games  with Python and R  </dc:title>
  <dc:creator>Aleksandra Koerkemeier</dc:creator>
  <cp:lastModifiedBy>Aleksandra Koerkemeier</cp:lastModifiedBy>
  <cp:revision>9</cp:revision>
  <dcterms:created xsi:type="dcterms:W3CDTF">2022-09-12T09:53:50Z</dcterms:created>
  <dcterms:modified xsi:type="dcterms:W3CDTF">2022-09-12T12:44:08Z</dcterms:modified>
</cp:coreProperties>
</file>